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7"/>
  </p:notesMasterIdLst>
  <p:handoutMasterIdLst>
    <p:handoutMasterId r:id="rId38"/>
  </p:handoutMasterIdLst>
  <p:sldIdLst>
    <p:sldId id="446" r:id="rId16"/>
    <p:sldId id="3855" r:id="rId17"/>
    <p:sldId id="495" r:id="rId18"/>
    <p:sldId id="478" r:id="rId19"/>
    <p:sldId id="346" r:id="rId20"/>
    <p:sldId id="351" r:id="rId21"/>
    <p:sldId id="512" r:id="rId22"/>
    <p:sldId id="501" r:id="rId23"/>
    <p:sldId id="3848" r:id="rId24"/>
    <p:sldId id="3849" r:id="rId25"/>
    <p:sldId id="3853" r:id="rId26"/>
    <p:sldId id="3854" r:id="rId27"/>
    <p:sldId id="477" r:id="rId28"/>
    <p:sldId id="483" r:id="rId29"/>
    <p:sldId id="507" r:id="rId30"/>
    <p:sldId id="508" r:id="rId31"/>
    <p:sldId id="510" r:id="rId32"/>
    <p:sldId id="319" r:id="rId33"/>
    <p:sldId id="486" r:id="rId34"/>
    <p:sldId id="3856" r:id="rId35"/>
    <p:sldId id="493"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E2A98-2BC6-4B18-839D-42E158AA60E2}" v="182" dt="2023-01-31T21:51:35.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dirty="0">
              <a:solidFill>
                <a:schemeClr val="tx1"/>
              </a:solidFill>
            </a:rPr>
            <a:t>Step 3              </a:t>
          </a:r>
          <a:r>
            <a:rPr lang="en-US" sz="1400" dirty="0"/>
            <a:t>GO Team Initial Budget Session: Allocation</a:t>
          </a:r>
        </a:p>
        <a:p>
          <a:pPr rtl="0">
            <a:lnSpc>
              <a:spcPct val="90000"/>
            </a:lnSpc>
            <a:spcAft>
              <a:spcPct val="35000"/>
            </a:spcAft>
          </a:pPr>
          <a:r>
            <a:rPr lang="en-US" sz="1200" dirty="0">
              <a:solidFill>
                <a:srgbClr val="FF0000"/>
              </a:solidFill>
              <a:highlight>
                <a:srgbClr val="FFFF00"/>
              </a:highlight>
            </a:rPr>
            <a:t>January 31 </a:t>
          </a:r>
          <a:r>
            <a:rPr lang="en-US" sz="1200" dirty="0">
              <a:solidFill>
                <a:srgbClr val="FF0000"/>
              </a:solidFill>
            </a:rPr>
            <a:t>(January 24 – </a:t>
          </a:r>
          <a:r>
            <a:rPr lang="en-US" sz="1200" dirty="0">
              <a:solidFill>
                <a:srgbClr val="FF0000"/>
              </a:solidFill>
              <a:latin typeface="Calibri"/>
            </a:rPr>
            <a:t>early February) </a:t>
          </a:r>
          <a:endParaRPr lang="en-US" sz="1200" dirty="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dirty="0">
              <a:solidFill>
                <a:schemeClr val="tx1"/>
              </a:solidFill>
            </a:rPr>
            <a:t>Step 7      </a:t>
          </a:r>
          <a:r>
            <a:rPr lang="en-US" sz="1400" dirty="0"/>
            <a:t>GO Team Final Budget Approval Meeting</a:t>
          </a:r>
        </a:p>
        <a:p>
          <a:pPr>
            <a:lnSpc>
              <a:spcPct val="90000"/>
            </a:lnSpc>
            <a:spcAft>
              <a:spcPct val="35000"/>
            </a:spcAft>
          </a:pPr>
          <a:r>
            <a:rPr lang="en-US" sz="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March 14 </a:t>
          </a:r>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dirty="0">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dirty="0">
              <a:solidFill>
                <a:srgbClr val="000000"/>
              </a:solidFill>
              <a:latin typeface="Arial"/>
              <a:ea typeface="+mn-ea"/>
              <a:cs typeface="+mn-cs"/>
            </a:rPr>
            <a:t>Step 5	</a:t>
          </a:r>
        </a:p>
        <a:p>
          <a:pPr>
            <a:lnSpc>
              <a:spcPct val="100000"/>
            </a:lnSpc>
            <a:spcAft>
              <a:spcPts val="0"/>
            </a:spcAft>
          </a:pPr>
          <a:r>
            <a:rPr lang="en-US" sz="1400" kern="1200" dirty="0">
              <a:solidFill>
                <a:srgbClr val="000000">
                  <a:hueOff val="0"/>
                  <a:satOff val="0"/>
                  <a:lumOff val="0"/>
                  <a:alphaOff val="0"/>
                </a:srgbClr>
              </a:solidFill>
              <a:latin typeface="Arial"/>
              <a:ea typeface="+mn-ea"/>
              <a:cs typeface="+mn-cs"/>
            </a:rPr>
            <a:t>GO Team Feedback Session: Draft Budget Presented &amp; Discussed </a:t>
          </a: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February 13 </a:t>
          </a: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(multiple meetings, if necessary, prior to Principal’s staffing conference)</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dirty="0"/>
            <a:t>This budget represents an investment plan for our school’s students, employees, and the community.</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a:t>
          </a:r>
          <a:r>
            <a:rPr lang="en-US" sz="1800" b="1" u="sng" dirty="0"/>
            <a:t>$11,010,025</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FY24 accommodates a student population that is projected to be </a:t>
          </a:r>
          <a:r>
            <a:rPr lang="en-US" sz="1800" b="1" u="sng" dirty="0"/>
            <a:t>787</a:t>
          </a:r>
          <a:r>
            <a:rPr lang="en-US" sz="1800" dirty="0"/>
            <a:t> students, which is an increase of </a:t>
          </a:r>
          <a:r>
            <a:rPr lang="en-US" sz="1800" b="1" u="sng" dirty="0"/>
            <a:t>12 </a:t>
          </a:r>
          <a:r>
            <a:rPr lang="en-US" sz="1800" dirty="0"/>
            <a:t>students from FY23.</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DB5BB-9C85-4117-93DA-91F2153C080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D017817-51AB-4DB6-87D6-2ABF2662E641}">
      <dgm:prSet custT="1"/>
      <dgm:spPr/>
      <dgm:t>
        <a:bodyPr/>
        <a:lstStyle/>
        <a:p>
          <a:r>
            <a:rPr lang="en-US" sz="1400" b="1">
              <a:solidFill>
                <a:schemeClr val="tx1"/>
              </a:solidFill>
            </a:rPr>
            <a:t>Technology Support:</a:t>
          </a:r>
          <a:r>
            <a:rPr lang="en-US" sz="1400">
              <a:solidFill>
                <a:schemeClr val="tx1"/>
              </a:solidFill>
            </a:rPr>
            <a:t> Software, assistive technology, online learning platforms, subscriptions. </a:t>
          </a:r>
        </a:p>
      </dgm:t>
    </dgm:pt>
    <dgm:pt modelId="{69C8A8E4-87F7-4F20-8362-B2FED607E045}" type="parTrans" cxnId="{FCB33550-52BF-4129-B0DB-1A482A14310E}">
      <dgm:prSet/>
      <dgm:spPr/>
      <dgm:t>
        <a:bodyPr/>
        <a:lstStyle/>
        <a:p>
          <a:endParaRPr lang="en-US"/>
        </a:p>
      </dgm:t>
    </dgm:pt>
    <dgm:pt modelId="{09626B01-C745-4413-AAFA-66F17F3C5D88}" type="sibTrans" cxnId="{FCB33550-52BF-4129-B0DB-1A482A14310E}">
      <dgm:prSet/>
      <dgm:spPr/>
      <dgm:t>
        <a:bodyPr/>
        <a:lstStyle/>
        <a:p>
          <a:endParaRPr lang="en-US"/>
        </a:p>
      </dgm:t>
    </dgm:pt>
    <dgm:pt modelId="{B5E6890F-CF3B-4672-ACE4-D80782FC7946}">
      <dgm:prSet custT="1"/>
      <dgm:spPr/>
      <dgm:t>
        <a:bodyPr/>
        <a:lstStyle/>
        <a:p>
          <a:r>
            <a:rPr lang="en-US" sz="1400" b="1">
              <a:solidFill>
                <a:schemeClr val="tx1"/>
              </a:solidFill>
            </a:rPr>
            <a:t>Mental and Physical Health: </a:t>
          </a:r>
          <a:r>
            <a:rPr lang="en-US" sz="1400">
              <a:solidFill>
                <a:schemeClr val="tx1"/>
              </a:solidFill>
            </a:rPr>
            <a:t>Cover the costs of additional counseling, telehealth, therapeutic services, and wraparound services and supports (contracted hours, professional learning, programs)</a:t>
          </a:r>
        </a:p>
      </dgm:t>
    </dgm:pt>
    <dgm:pt modelId="{3E416125-70F9-401C-A2DA-8B3FB18E19E7}" type="parTrans" cxnId="{EC422B90-4644-4F40-9844-E4329F19F47B}">
      <dgm:prSet/>
      <dgm:spPr/>
      <dgm:t>
        <a:bodyPr/>
        <a:lstStyle/>
        <a:p>
          <a:endParaRPr lang="en-US"/>
        </a:p>
      </dgm:t>
    </dgm:pt>
    <dgm:pt modelId="{C3553172-6E2E-444E-B7F5-67F47128F9D3}" type="sibTrans" cxnId="{EC422B90-4644-4F40-9844-E4329F19F47B}">
      <dgm:prSet/>
      <dgm:spPr/>
      <dgm:t>
        <a:bodyPr/>
        <a:lstStyle/>
        <a:p>
          <a:endParaRPr lang="en-US"/>
        </a:p>
      </dgm:t>
    </dgm:pt>
    <dgm:pt modelId="{42E598AB-6A75-4D10-9788-5F203FE8EFFC}">
      <dgm:prSet custT="1"/>
      <dgm:spPr/>
      <dgm:t>
        <a:bodyPr/>
        <a:lstStyle/>
        <a:p>
          <a:r>
            <a:rPr lang="en-US" sz="1400" b="1">
              <a:solidFill>
                <a:schemeClr val="tx1"/>
              </a:solidFill>
            </a:rPr>
            <a:t>Supplemental Learning: </a:t>
          </a:r>
          <a:r>
            <a:rPr lang="en-US" sz="1400">
              <a:solidFill>
                <a:schemeClr val="tx1"/>
              </a:solidFill>
            </a:rPr>
            <a:t>Cover costs of remediation, and/or enrichment opportunities during the school year for students (afterschool programs, additional pay for teachers and staff, transportation). </a:t>
          </a:r>
        </a:p>
      </dgm:t>
    </dgm:pt>
    <dgm:pt modelId="{1664D377-FC5C-4129-95E9-97B27C22A92E}" type="parTrans" cxnId="{14EDFC4D-D59D-41C1-958A-D1882DB45D4A}">
      <dgm:prSet/>
      <dgm:spPr/>
      <dgm:t>
        <a:bodyPr/>
        <a:lstStyle/>
        <a:p>
          <a:endParaRPr lang="en-US"/>
        </a:p>
      </dgm:t>
    </dgm:pt>
    <dgm:pt modelId="{3219D958-CEEC-4636-9C4E-D2A86B64D537}" type="sibTrans" cxnId="{14EDFC4D-D59D-41C1-958A-D1882DB45D4A}">
      <dgm:prSet/>
      <dgm:spPr/>
      <dgm:t>
        <a:bodyPr/>
        <a:lstStyle/>
        <a:p>
          <a:endParaRPr lang="en-US"/>
        </a:p>
      </dgm:t>
    </dgm:pt>
    <dgm:pt modelId="{A746C70E-9B65-4817-BADB-0A6D4169ECB4}">
      <dgm:prSet custT="1"/>
      <dgm:spPr/>
      <dgm:t>
        <a:bodyPr/>
        <a:lstStyle/>
        <a:p>
          <a:r>
            <a:rPr lang="en-US" sz="1400" b="1">
              <a:solidFill>
                <a:schemeClr val="tx1"/>
              </a:solidFill>
            </a:rPr>
            <a:t>Professional Development: </a:t>
          </a:r>
          <a:r>
            <a:rPr lang="en-US" sz="1400">
              <a:solidFill>
                <a:schemeClr val="tx1"/>
              </a:solidFill>
            </a:rPr>
            <a:t>Cover costs of additional professional development for school leaders, teachers, and staff (trainings, extended professional development days, consultants, programs). </a:t>
          </a:r>
        </a:p>
      </dgm:t>
    </dgm:pt>
    <dgm:pt modelId="{F5991062-887C-48ED-AB60-DC02C810AC5D}" type="parTrans" cxnId="{C0515B0D-44B4-46D2-A218-E7A8D0760054}">
      <dgm:prSet/>
      <dgm:spPr/>
      <dgm:t>
        <a:bodyPr/>
        <a:lstStyle/>
        <a:p>
          <a:endParaRPr lang="en-US"/>
        </a:p>
      </dgm:t>
    </dgm:pt>
    <dgm:pt modelId="{BCC4DE63-4138-4766-AAE1-5DAF4433C142}" type="sibTrans" cxnId="{C0515B0D-44B4-46D2-A218-E7A8D0760054}">
      <dgm:prSet/>
      <dgm:spPr/>
      <dgm:t>
        <a:bodyPr/>
        <a:lstStyle/>
        <a:p>
          <a:endParaRPr lang="en-US"/>
        </a:p>
      </dgm:t>
    </dgm:pt>
    <dgm:pt modelId="{B6C28141-9FC5-4A22-B01D-F893A061B006}">
      <dgm:prSet custT="1"/>
      <dgm:spPr/>
      <dgm:t>
        <a:bodyPr/>
        <a:lstStyle/>
        <a:p>
          <a:r>
            <a:rPr lang="en-US" sz="1400" b="1">
              <a:solidFill>
                <a:schemeClr val="tx1"/>
              </a:solidFill>
            </a:rPr>
            <a:t>At-risk Student Populations: </a:t>
          </a:r>
          <a:r>
            <a:rPr lang="en-US" sz="14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gm:t>
    </dgm:pt>
    <dgm:pt modelId="{858BF976-951F-4660-AEE7-C8FF33DE7DF3}" type="parTrans" cxnId="{E841873F-5B30-40DC-A0C6-A49F8EFD4146}">
      <dgm:prSet/>
      <dgm:spPr/>
      <dgm:t>
        <a:bodyPr/>
        <a:lstStyle/>
        <a:p>
          <a:endParaRPr lang="en-US"/>
        </a:p>
      </dgm:t>
    </dgm:pt>
    <dgm:pt modelId="{459D6220-5903-4445-86FE-4898AC5363B6}" type="sibTrans" cxnId="{E841873F-5B30-40DC-A0C6-A49F8EFD4146}">
      <dgm:prSet/>
      <dgm:spPr/>
      <dgm:t>
        <a:bodyPr/>
        <a:lstStyle/>
        <a:p>
          <a:endParaRPr lang="en-US"/>
        </a:p>
      </dgm:t>
    </dgm:pt>
    <dgm:pt modelId="{F25BCE44-146E-47BB-AFCC-69F2864ECBE2}">
      <dgm:prSet custT="1"/>
      <dgm:spPr/>
      <dgm:t>
        <a:bodyPr/>
        <a:lstStyle/>
        <a:p>
          <a:r>
            <a:rPr lang="en-US" sz="1400" b="1">
              <a:solidFill>
                <a:schemeClr val="tx1"/>
              </a:solidFill>
            </a:rPr>
            <a:t>Continuity of Core Staff and Services. </a:t>
          </a:r>
          <a:r>
            <a:rPr lang="en-US" sz="1400">
              <a:solidFill>
                <a:schemeClr val="tx1"/>
              </a:solidFill>
            </a:rPr>
            <a:t>Restore any potential LEA FY22 budget reductions due to decreased state and/or local revenue. </a:t>
          </a:r>
        </a:p>
      </dgm:t>
    </dgm:pt>
    <dgm:pt modelId="{801193FB-13E4-4251-A273-CFF349EB6C3D}" type="parTrans" cxnId="{4056D57D-0DB9-44F5-84E8-398916862705}">
      <dgm:prSet/>
      <dgm:spPr/>
      <dgm:t>
        <a:bodyPr/>
        <a:lstStyle/>
        <a:p>
          <a:endParaRPr lang="en-US"/>
        </a:p>
      </dgm:t>
    </dgm:pt>
    <dgm:pt modelId="{6EB6EC08-05CF-4881-9693-99ADA13A27C9}" type="sibTrans" cxnId="{4056D57D-0DB9-44F5-84E8-398916862705}">
      <dgm:prSet/>
      <dgm:spPr/>
      <dgm:t>
        <a:bodyPr/>
        <a:lstStyle/>
        <a:p>
          <a:endParaRPr lang="en-US"/>
        </a:p>
      </dgm:t>
    </dgm:pt>
    <dgm:pt modelId="{E3F01B3C-337B-473A-A64E-A75BED67E615}" type="pres">
      <dgm:prSet presAssocID="{45DDB5BB-9C85-4117-93DA-91F2153C080D}" presName="diagram" presStyleCnt="0">
        <dgm:presLayoutVars>
          <dgm:dir/>
          <dgm:resizeHandles val="exact"/>
        </dgm:presLayoutVars>
      </dgm:prSet>
      <dgm:spPr/>
    </dgm:pt>
    <dgm:pt modelId="{0EC0BDF4-2B1B-497F-9244-DCDA4BF1FB86}" type="pres">
      <dgm:prSet presAssocID="{0D017817-51AB-4DB6-87D6-2ABF2662E641}" presName="node" presStyleLbl="node1" presStyleIdx="0" presStyleCnt="6">
        <dgm:presLayoutVars>
          <dgm:bulletEnabled val="1"/>
        </dgm:presLayoutVars>
      </dgm:prSet>
      <dgm:spPr/>
    </dgm:pt>
    <dgm:pt modelId="{577ED4CA-D999-4C33-8926-D0CA8FBB4995}" type="pres">
      <dgm:prSet presAssocID="{09626B01-C745-4413-AAFA-66F17F3C5D88}" presName="sibTrans" presStyleCnt="0"/>
      <dgm:spPr/>
    </dgm:pt>
    <dgm:pt modelId="{923467FE-2A3D-4F73-83E6-CC4A51D39ABA}" type="pres">
      <dgm:prSet presAssocID="{B5E6890F-CF3B-4672-ACE4-D80782FC7946}" presName="node" presStyleLbl="node1" presStyleIdx="1" presStyleCnt="6">
        <dgm:presLayoutVars>
          <dgm:bulletEnabled val="1"/>
        </dgm:presLayoutVars>
      </dgm:prSet>
      <dgm:spPr/>
    </dgm:pt>
    <dgm:pt modelId="{91670902-4E79-471C-A567-2945E1F4C772}" type="pres">
      <dgm:prSet presAssocID="{C3553172-6E2E-444E-B7F5-67F47128F9D3}" presName="sibTrans" presStyleCnt="0"/>
      <dgm:spPr/>
    </dgm:pt>
    <dgm:pt modelId="{41B39DDB-BF01-490F-88D5-9C6ABB991459}" type="pres">
      <dgm:prSet presAssocID="{42E598AB-6A75-4D10-9788-5F203FE8EFFC}" presName="node" presStyleLbl="node1" presStyleIdx="2" presStyleCnt="6">
        <dgm:presLayoutVars>
          <dgm:bulletEnabled val="1"/>
        </dgm:presLayoutVars>
      </dgm:prSet>
      <dgm:spPr/>
    </dgm:pt>
    <dgm:pt modelId="{CD11CBEF-8D7F-445A-92CE-7ACD3CFDFBD8}" type="pres">
      <dgm:prSet presAssocID="{3219D958-CEEC-4636-9C4E-D2A86B64D537}" presName="sibTrans" presStyleCnt="0"/>
      <dgm:spPr/>
    </dgm:pt>
    <dgm:pt modelId="{1BFA3653-C015-402A-A8B9-4CF8B6E2548F}" type="pres">
      <dgm:prSet presAssocID="{A746C70E-9B65-4817-BADB-0A6D4169ECB4}" presName="node" presStyleLbl="node1" presStyleIdx="3" presStyleCnt="6">
        <dgm:presLayoutVars>
          <dgm:bulletEnabled val="1"/>
        </dgm:presLayoutVars>
      </dgm:prSet>
      <dgm:spPr/>
    </dgm:pt>
    <dgm:pt modelId="{C0A46DB1-FEE4-490B-863B-48D5941B781F}" type="pres">
      <dgm:prSet presAssocID="{BCC4DE63-4138-4766-AAE1-5DAF4433C142}" presName="sibTrans" presStyleCnt="0"/>
      <dgm:spPr/>
    </dgm:pt>
    <dgm:pt modelId="{DEE3967A-CA33-4DFA-8BE5-4198D14AA5DA}" type="pres">
      <dgm:prSet presAssocID="{B6C28141-9FC5-4A22-B01D-F893A061B006}" presName="node" presStyleLbl="node1" presStyleIdx="4" presStyleCnt="6">
        <dgm:presLayoutVars>
          <dgm:bulletEnabled val="1"/>
        </dgm:presLayoutVars>
      </dgm:prSet>
      <dgm:spPr/>
    </dgm:pt>
    <dgm:pt modelId="{4EB535E9-8D7C-421D-ACC2-68F46A9CF62D}" type="pres">
      <dgm:prSet presAssocID="{459D6220-5903-4445-86FE-4898AC5363B6}" presName="sibTrans" presStyleCnt="0"/>
      <dgm:spPr/>
    </dgm:pt>
    <dgm:pt modelId="{E0F140CA-303F-4978-BA18-61A1A66000A2}" type="pres">
      <dgm:prSet presAssocID="{F25BCE44-146E-47BB-AFCC-69F2864ECBE2}" presName="node" presStyleLbl="node1" presStyleIdx="5" presStyleCnt="6">
        <dgm:presLayoutVars>
          <dgm:bulletEnabled val="1"/>
        </dgm:presLayoutVars>
      </dgm:prSet>
      <dgm:spPr/>
    </dgm:pt>
  </dgm:ptLst>
  <dgm:cxnLst>
    <dgm:cxn modelId="{C0515B0D-44B4-46D2-A218-E7A8D0760054}" srcId="{45DDB5BB-9C85-4117-93DA-91F2153C080D}" destId="{A746C70E-9B65-4817-BADB-0A6D4169ECB4}" srcOrd="3" destOrd="0" parTransId="{F5991062-887C-48ED-AB60-DC02C810AC5D}" sibTransId="{BCC4DE63-4138-4766-AAE1-5DAF4433C142}"/>
    <dgm:cxn modelId="{57613420-EC80-4696-A353-AB205C1A6A9E}" type="presOf" srcId="{0D017817-51AB-4DB6-87D6-2ABF2662E641}" destId="{0EC0BDF4-2B1B-497F-9244-DCDA4BF1FB86}" srcOrd="0" destOrd="0" presId="urn:microsoft.com/office/officeart/2005/8/layout/default"/>
    <dgm:cxn modelId="{E841873F-5B30-40DC-A0C6-A49F8EFD4146}" srcId="{45DDB5BB-9C85-4117-93DA-91F2153C080D}" destId="{B6C28141-9FC5-4A22-B01D-F893A061B006}" srcOrd="4" destOrd="0" parTransId="{858BF976-951F-4660-AEE7-C8FF33DE7DF3}" sibTransId="{459D6220-5903-4445-86FE-4898AC5363B6}"/>
    <dgm:cxn modelId="{FAC0606A-2CB7-437D-9A7F-A25B1E0C581F}" type="presOf" srcId="{A746C70E-9B65-4817-BADB-0A6D4169ECB4}" destId="{1BFA3653-C015-402A-A8B9-4CF8B6E2548F}" srcOrd="0" destOrd="0" presId="urn:microsoft.com/office/officeart/2005/8/layout/default"/>
    <dgm:cxn modelId="{14EDFC4D-D59D-41C1-958A-D1882DB45D4A}" srcId="{45DDB5BB-9C85-4117-93DA-91F2153C080D}" destId="{42E598AB-6A75-4D10-9788-5F203FE8EFFC}" srcOrd="2" destOrd="0" parTransId="{1664D377-FC5C-4129-95E9-97B27C22A92E}" sibTransId="{3219D958-CEEC-4636-9C4E-D2A86B64D537}"/>
    <dgm:cxn modelId="{FCB33550-52BF-4129-B0DB-1A482A14310E}" srcId="{45DDB5BB-9C85-4117-93DA-91F2153C080D}" destId="{0D017817-51AB-4DB6-87D6-2ABF2662E641}" srcOrd="0" destOrd="0" parTransId="{69C8A8E4-87F7-4F20-8362-B2FED607E045}" sibTransId="{09626B01-C745-4413-AAFA-66F17F3C5D88}"/>
    <dgm:cxn modelId="{E6AE7E59-8CA7-4D9A-949F-9D59596B40D2}" type="presOf" srcId="{F25BCE44-146E-47BB-AFCC-69F2864ECBE2}" destId="{E0F140CA-303F-4978-BA18-61A1A66000A2}" srcOrd="0" destOrd="0" presId="urn:microsoft.com/office/officeart/2005/8/layout/default"/>
    <dgm:cxn modelId="{4056D57D-0DB9-44F5-84E8-398916862705}" srcId="{45DDB5BB-9C85-4117-93DA-91F2153C080D}" destId="{F25BCE44-146E-47BB-AFCC-69F2864ECBE2}" srcOrd="5" destOrd="0" parTransId="{801193FB-13E4-4251-A273-CFF349EB6C3D}" sibTransId="{6EB6EC08-05CF-4881-9693-99ADA13A27C9}"/>
    <dgm:cxn modelId="{49930980-8F57-4C4C-8079-B2CA5730F880}" type="presOf" srcId="{B6C28141-9FC5-4A22-B01D-F893A061B006}" destId="{DEE3967A-CA33-4DFA-8BE5-4198D14AA5DA}" srcOrd="0" destOrd="0" presId="urn:microsoft.com/office/officeart/2005/8/layout/default"/>
    <dgm:cxn modelId="{EC422B90-4644-4F40-9844-E4329F19F47B}" srcId="{45DDB5BB-9C85-4117-93DA-91F2153C080D}" destId="{B5E6890F-CF3B-4672-ACE4-D80782FC7946}" srcOrd="1" destOrd="0" parTransId="{3E416125-70F9-401C-A2DA-8B3FB18E19E7}" sibTransId="{C3553172-6E2E-444E-B7F5-67F47128F9D3}"/>
    <dgm:cxn modelId="{28B946AA-2EFD-48C5-9B36-ECD8D1C8B9D3}" type="presOf" srcId="{B5E6890F-CF3B-4672-ACE4-D80782FC7946}" destId="{923467FE-2A3D-4F73-83E6-CC4A51D39ABA}" srcOrd="0" destOrd="0" presId="urn:microsoft.com/office/officeart/2005/8/layout/default"/>
    <dgm:cxn modelId="{8A25F0D7-4299-4E4F-92F3-E54E0E5CDDB6}" type="presOf" srcId="{45DDB5BB-9C85-4117-93DA-91F2153C080D}" destId="{E3F01B3C-337B-473A-A64E-A75BED67E615}" srcOrd="0" destOrd="0" presId="urn:microsoft.com/office/officeart/2005/8/layout/default"/>
    <dgm:cxn modelId="{579E59EB-4BAB-462E-8325-ABBE4FB0A13E}" type="presOf" srcId="{42E598AB-6A75-4D10-9788-5F203FE8EFFC}" destId="{41B39DDB-BF01-490F-88D5-9C6ABB991459}" srcOrd="0" destOrd="0" presId="urn:microsoft.com/office/officeart/2005/8/layout/default"/>
    <dgm:cxn modelId="{3B931364-787B-4B66-B7CE-A8B7DC141C40}" type="presParOf" srcId="{E3F01B3C-337B-473A-A64E-A75BED67E615}" destId="{0EC0BDF4-2B1B-497F-9244-DCDA4BF1FB86}" srcOrd="0" destOrd="0" presId="urn:microsoft.com/office/officeart/2005/8/layout/default"/>
    <dgm:cxn modelId="{A0CBB142-E9CD-47AB-A81D-DF59DC06F7A4}" type="presParOf" srcId="{E3F01B3C-337B-473A-A64E-A75BED67E615}" destId="{577ED4CA-D999-4C33-8926-D0CA8FBB4995}" srcOrd="1" destOrd="0" presId="urn:microsoft.com/office/officeart/2005/8/layout/default"/>
    <dgm:cxn modelId="{4B878934-F1D3-4939-937F-F35B1BD4F204}" type="presParOf" srcId="{E3F01B3C-337B-473A-A64E-A75BED67E615}" destId="{923467FE-2A3D-4F73-83E6-CC4A51D39ABA}" srcOrd="2" destOrd="0" presId="urn:microsoft.com/office/officeart/2005/8/layout/default"/>
    <dgm:cxn modelId="{DE00E9F4-E7CB-4330-9BC4-7D2AC29628BF}" type="presParOf" srcId="{E3F01B3C-337B-473A-A64E-A75BED67E615}" destId="{91670902-4E79-471C-A567-2945E1F4C772}" srcOrd="3" destOrd="0" presId="urn:microsoft.com/office/officeart/2005/8/layout/default"/>
    <dgm:cxn modelId="{26E034F4-D19D-49D1-8175-B9C7F3271C3A}" type="presParOf" srcId="{E3F01B3C-337B-473A-A64E-A75BED67E615}" destId="{41B39DDB-BF01-490F-88D5-9C6ABB991459}" srcOrd="4" destOrd="0" presId="urn:microsoft.com/office/officeart/2005/8/layout/default"/>
    <dgm:cxn modelId="{B5D5F9B1-ECC1-4C43-A098-936D9467D4EA}" type="presParOf" srcId="{E3F01B3C-337B-473A-A64E-A75BED67E615}" destId="{CD11CBEF-8D7F-445A-92CE-7ACD3CFDFBD8}" srcOrd="5" destOrd="0" presId="urn:microsoft.com/office/officeart/2005/8/layout/default"/>
    <dgm:cxn modelId="{4435A92A-BA49-4FBE-AA7C-638C2912C64B}" type="presParOf" srcId="{E3F01B3C-337B-473A-A64E-A75BED67E615}" destId="{1BFA3653-C015-402A-A8B9-4CF8B6E2548F}" srcOrd="6" destOrd="0" presId="urn:microsoft.com/office/officeart/2005/8/layout/default"/>
    <dgm:cxn modelId="{CC17DCEF-59A0-4AD7-8CE7-E19971DEB220}" type="presParOf" srcId="{E3F01B3C-337B-473A-A64E-A75BED67E615}" destId="{C0A46DB1-FEE4-490B-863B-48D5941B781F}" srcOrd="7" destOrd="0" presId="urn:microsoft.com/office/officeart/2005/8/layout/default"/>
    <dgm:cxn modelId="{27D942DF-DC21-43B3-8A07-A006B1AC2E73}" type="presParOf" srcId="{E3F01B3C-337B-473A-A64E-A75BED67E615}" destId="{DEE3967A-CA33-4DFA-8BE5-4198D14AA5DA}" srcOrd="8" destOrd="0" presId="urn:microsoft.com/office/officeart/2005/8/layout/default"/>
    <dgm:cxn modelId="{52B58C0F-2EA0-4F9F-A34B-84BAA687FAB1}" type="presParOf" srcId="{E3F01B3C-337B-473A-A64E-A75BED67E615}" destId="{4EB535E9-8D7C-421D-ACC2-68F46A9CF62D}" srcOrd="9" destOrd="0" presId="urn:microsoft.com/office/officeart/2005/8/layout/default"/>
    <dgm:cxn modelId="{9B100309-A821-41BF-A79A-231F98777291}" type="presParOf" srcId="{E3F01B3C-337B-473A-A64E-A75BED67E615}" destId="{E0F140CA-303F-4978-BA18-61A1A66000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3              </a:t>
          </a:r>
          <a:r>
            <a:rPr lang="en-US" sz="1400" kern="1200" dirty="0"/>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highlight>
                <a:srgbClr val="FFFF00"/>
              </a:highlight>
            </a:rPr>
            <a:t>January 31 </a:t>
          </a:r>
          <a:r>
            <a:rPr lang="en-US" sz="1200" kern="1200" dirty="0">
              <a:solidFill>
                <a:srgbClr val="FF0000"/>
              </a:solidFill>
            </a:rPr>
            <a:t>(January 24 – </a:t>
          </a:r>
          <a:r>
            <a:rPr lang="en-US" sz="1200" kern="1200" dirty="0">
              <a:solidFill>
                <a:srgbClr val="FF0000"/>
              </a:solidFill>
              <a:latin typeface="Calibri"/>
            </a:rPr>
            <a:t>early February) </a:t>
          </a:r>
          <a:endParaRPr lang="en-US" sz="1200" kern="1200" dirty="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dirty="0">
              <a:solidFill>
                <a:srgbClr val="000000">
                  <a:hueOff val="0"/>
                  <a:satOff val="0"/>
                  <a:lumOff val="0"/>
                  <a:alphaOff val="0"/>
                </a:srgbClr>
              </a:solidFill>
              <a:latin typeface="Arial"/>
              <a:ea typeface="+mn-ea"/>
              <a:cs typeface="+mn-cs"/>
            </a:rPr>
            <a:t>GO Team Feedback Session: Draft Budget Presented &amp; Discussed </a:t>
          </a: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February 13 </a:t>
          </a: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(multiple meetings, if necessary, prior to Principal’s staffing conference)</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7      </a:t>
          </a:r>
          <a:r>
            <a:rPr lang="en-US" sz="1400" kern="1200" dirty="0"/>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March 14 </a:t>
          </a: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dirty="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budget represents an investment plan for our school’s students, employees, and the community.</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a:t>
          </a:r>
          <a:r>
            <a:rPr lang="en-US" sz="1800" b="1" u="sng" kern="1200" dirty="0"/>
            <a:t>$11,010,025</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FY24 accommodates a student population that is projected to be </a:t>
          </a:r>
          <a:r>
            <a:rPr lang="en-US" sz="1800" b="1" u="sng" kern="1200" dirty="0"/>
            <a:t>787</a:t>
          </a:r>
          <a:r>
            <a:rPr lang="en-US" sz="1800" kern="1200" dirty="0"/>
            <a:t> students, which is an increase of </a:t>
          </a:r>
          <a:r>
            <a:rPr lang="en-US" sz="1800" b="1" u="sng" kern="1200" dirty="0"/>
            <a:t>12 </a:t>
          </a:r>
          <a:r>
            <a:rPr lang="en-US" sz="1800" kern="1200" dirty="0"/>
            <a:t>students from FY23.</a:t>
          </a:r>
        </a:p>
      </dsp:txBody>
      <dsp:txXfrm>
        <a:off x="496738" y="3852241"/>
        <a:ext cx="8404942" cy="647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BDF4-2B1B-497F-9244-DCDA4BF1FB86}">
      <dsp:nvSpPr>
        <dsp:cNvPr id="0" name=""/>
        <dsp:cNvSpPr/>
      </dsp:nvSpPr>
      <dsp:spPr>
        <a:xfrm>
          <a:off x="0"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Technology Support:</a:t>
          </a:r>
          <a:r>
            <a:rPr lang="en-US" sz="1400" kern="1200">
              <a:solidFill>
                <a:schemeClr val="tx1"/>
              </a:solidFill>
            </a:rPr>
            <a:t> Software, assistive technology, online learning platforms, subscriptions. </a:t>
          </a:r>
        </a:p>
      </dsp:txBody>
      <dsp:txXfrm>
        <a:off x="0" y="696515"/>
        <a:ext cx="3309937" cy="1985962"/>
      </dsp:txXfrm>
    </dsp:sp>
    <dsp:sp modelId="{923467FE-2A3D-4F73-83E6-CC4A51D39ABA}">
      <dsp:nvSpPr>
        <dsp:cNvPr id="0" name=""/>
        <dsp:cNvSpPr/>
      </dsp:nvSpPr>
      <dsp:spPr>
        <a:xfrm>
          <a:off x="3640931"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Mental and Physical Health: </a:t>
          </a:r>
          <a:r>
            <a:rPr lang="en-US" sz="1400" kern="1200">
              <a:solidFill>
                <a:schemeClr val="tx1"/>
              </a:solidFill>
            </a:rPr>
            <a:t>Cover the costs of additional counseling, telehealth, therapeutic services, and wraparound services and supports (contracted hours, professional learning, programs)</a:t>
          </a:r>
        </a:p>
      </dsp:txBody>
      <dsp:txXfrm>
        <a:off x="3640931" y="696515"/>
        <a:ext cx="3309937" cy="1985962"/>
      </dsp:txXfrm>
    </dsp:sp>
    <dsp:sp modelId="{41B39DDB-BF01-490F-88D5-9C6ABB991459}">
      <dsp:nvSpPr>
        <dsp:cNvPr id="0" name=""/>
        <dsp:cNvSpPr/>
      </dsp:nvSpPr>
      <dsp:spPr>
        <a:xfrm>
          <a:off x="7281862"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Supplemental Learning: </a:t>
          </a:r>
          <a:r>
            <a:rPr lang="en-US" sz="1400" kern="1200">
              <a:solidFill>
                <a:schemeClr val="tx1"/>
              </a:solidFill>
            </a:rPr>
            <a:t>Cover costs of remediation, and/or enrichment opportunities during the school year for students (afterschool programs, additional pay for teachers and staff, transportation). </a:t>
          </a:r>
        </a:p>
      </dsp:txBody>
      <dsp:txXfrm>
        <a:off x="7281862" y="696515"/>
        <a:ext cx="3309937" cy="1985962"/>
      </dsp:txXfrm>
    </dsp:sp>
    <dsp:sp modelId="{1BFA3653-C015-402A-A8B9-4CF8B6E2548F}">
      <dsp:nvSpPr>
        <dsp:cNvPr id="0" name=""/>
        <dsp:cNvSpPr/>
      </dsp:nvSpPr>
      <dsp:spPr>
        <a:xfrm>
          <a:off x="0"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Professional Development: </a:t>
          </a:r>
          <a:r>
            <a:rPr lang="en-US" sz="1400" kern="1200">
              <a:solidFill>
                <a:schemeClr val="tx1"/>
              </a:solidFill>
            </a:rPr>
            <a:t>Cover costs of additional professional development for school leaders, teachers, and staff (trainings, extended professional development days, consultants, programs). </a:t>
          </a:r>
        </a:p>
      </dsp:txBody>
      <dsp:txXfrm>
        <a:off x="0" y="3013471"/>
        <a:ext cx="3309937" cy="1985962"/>
      </dsp:txXfrm>
    </dsp:sp>
    <dsp:sp modelId="{DEE3967A-CA33-4DFA-8BE5-4198D14AA5DA}">
      <dsp:nvSpPr>
        <dsp:cNvPr id="0" name=""/>
        <dsp:cNvSpPr/>
      </dsp:nvSpPr>
      <dsp:spPr>
        <a:xfrm>
          <a:off x="3640931"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At-risk Student Populations: </a:t>
          </a:r>
          <a:r>
            <a:rPr lang="en-US" sz="1400" kern="12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sp:txBody>
      <dsp:txXfrm>
        <a:off x="3640931" y="3013471"/>
        <a:ext cx="3309937" cy="1985962"/>
      </dsp:txXfrm>
    </dsp:sp>
    <dsp:sp modelId="{E0F140CA-303F-4978-BA18-61A1A66000A2}">
      <dsp:nvSpPr>
        <dsp:cNvPr id="0" name=""/>
        <dsp:cNvSpPr/>
      </dsp:nvSpPr>
      <dsp:spPr>
        <a:xfrm>
          <a:off x="7281862"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Continuity of Core Staff and Services. </a:t>
          </a:r>
          <a:r>
            <a:rPr lang="en-US" sz="1400" kern="1200">
              <a:solidFill>
                <a:schemeClr val="tx1"/>
              </a:solidFill>
            </a:rPr>
            <a:t>Restore any potential LEA FY22 budget reductions due to decreased state and/or local revenue. </a:t>
          </a:r>
        </a:p>
      </dsp:txBody>
      <dsp:txXfrm>
        <a:off x="7281862" y="3013471"/>
        <a:ext cx="3309937" cy="198596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1/31/2023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1/31/2023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Reading Teacher, Saturday School, Afterschool Tutorials – additional opportunities for students to close gaps outside of the traditional school day.</a:t>
            </a:r>
          </a:p>
        </p:txBody>
      </p:sp>
      <p:sp>
        <p:nvSpPr>
          <p:cNvPr id="4" name="Slide Number Placeholder 3"/>
          <p:cNvSpPr>
            <a:spLocks noGrp="1"/>
          </p:cNvSpPr>
          <p:nvPr>
            <p:ph type="sldNum" sz="quarter" idx="5"/>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19</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In</a:t>
            </a:r>
            <a:r>
              <a:rPr lang="en-US" baseline="0" dirty="0"/>
              <a:t> February, we will meet again to discuss</a:t>
            </a:r>
            <a:r>
              <a:rPr lang="en-US" dirty="0"/>
              <a:t> how the school’s budget has been allocated to support the programmatic needs and FY23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24</a:t>
            </a:r>
            <a:r>
              <a:rPr lang="en-US" baseline="30000" dirty="0"/>
              <a:t>th</a:t>
            </a:r>
            <a:r>
              <a:rPr lang="en-US" dirty="0"/>
              <a:t> -March 2</a:t>
            </a:r>
            <a:r>
              <a:rPr lang="en-US" baseline="30000" dirty="0"/>
              <a:t>nd</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20</a:t>
            </a:fld>
            <a:endParaRPr lang="en-US"/>
          </a:p>
        </p:txBody>
      </p:sp>
    </p:spTree>
    <p:extLst>
      <p:ext uri="{BB962C8B-B14F-4D97-AF65-F5344CB8AC3E}">
        <p14:creationId xmlns:p14="http://schemas.microsoft.com/office/powerpoint/2010/main" val="257374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21</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Today I will provide an overview of the budget allocations for FY23. We will begin the work of funding the strategic priorities we agreed upon during our strategic review meeting. </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96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1/31/2023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1/31/2023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8.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John Lewis Invictus Academy</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87" y="618431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35903300"/>
              </p:ext>
            </p:extLst>
          </p:nvPr>
        </p:nvGraphicFramePr>
        <p:xfrm>
          <a:off x="2704678" y="983678"/>
          <a:ext cx="7769012" cy="5713953"/>
        </p:xfrm>
        <a:graphic>
          <a:graphicData uri="http://schemas.openxmlformats.org/drawingml/2006/table">
            <a:tbl>
              <a:tblPr firstRow="1" bandRow="1">
                <a:tableStyleId>{5C22544A-7EE6-4342-B048-85BDC9FD1C3A}</a:tableStyleId>
              </a:tblPr>
              <a:tblGrid>
                <a:gridCol w="3884506">
                  <a:extLst>
                    <a:ext uri="{9D8B030D-6E8A-4147-A177-3AD203B41FA5}">
                      <a16:colId xmlns:a16="http://schemas.microsoft.com/office/drawing/2014/main" val="20000"/>
                    </a:ext>
                  </a:extLst>
                </a:gridCol>
                <a:gridCol w="3884506">
                  <a:extLst>
                    <a:ext uri="{9D8B030D-6E8A-4147-A177-3AD203B41FA5}">
                      <a16:colId xmlns:a16="http://schemas.microsoft.com/office/drawing/2014/main" val="20001"/>
                    </a:ext>
                  </a:extLst>
                </a:gridCol>
              </a:tblGrid>
              <a:tr h="654080">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212442">
                <a:tc>
                  <a:txBody>
                    <a:bodyPr/>
                    <a:lstStyle/>
                    <a:p>
                      <a:pPr algn="ctr"/>
                      <a:r>
                        <a:rPr lang="en-US" sz="1750" dirty="0"/>
                        <a:t>Improve students’ mastery of core content knowledge (ELA, Math, Science and Social Studies)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A majority of scholars arrive at JLIA reading below grade level &amp; with gaps in both their literacy and math proficiency.</a:t>
                      </a:r>
                      <a:endParaRPr lang="en-US" sz="1400" u="none" strike="noStrike" cap="none" dirty="0"/>
                    </a:p>
                    <a:p>
                      <a:pPr algn="ctr"/>
                      <a:endParaRPr lang="en-US" sz="1750" dirty="0">
                        <a:solidFill>
                          <a:srgbClr val="FF0000"/>
                        </a:solidFill>
                      </a:endParaRPr>
                    </a:p>
                  </a:txBody>
                  <a:tcPr/>
                </a:tc>
                <a:extLst>
                  <a:ext uri="{0D108BD9-81ED-4DB2-BD59-A6C34878D82A}">
                    <a16:rowId xmlns:a16="http://schemas.microsoft.com/office/drawing/2014/main" val="10001"/>
                  </a:ext>
                </a:extLst>
              </a:tr>
              <a:tr h="1212442">
                <a:tc>
                  <a:txBody>
                    <a:bodyPr/>
                    <a:lstStyle/>
                    <a:p>
                      <a:pPr algn="ctr"/>
                      <a:r>
                        <a:rPr lang="en-US" sz="1750" dirty="0"/>
                        <a:t>Close the student achievement gap with General Education Students and Students with Disabilities</a:t>
                      </a:r>
                    </a:p>
                  </a:txBody>
                  <a:tcPr/>
                </a:tc>
                <a:tc>
                  <a:txBody>
                    <a:bodyPr/>
                    <a:lstStyle/>
                    <a:p>
                      <a:pPr algn="ctr"/>
                      <a:r>
                        <a:rPr lang="en-US" sz="1200" b="0" i="0" kern="1200" dirty="0">
                          <a:solidFill>
                            <a:schemeClr val="dk1"/>
                          </a:solidFill>
                          <a:effectLst/>
                          <a:latin typeface="+mn-lt"/>
                          <a:ea typeface="+mn-ea"/>
                          <a:cs typeface="+mn-cs"/>
                        </a:rPr>
                        <a:t>“Lagging achievement evidenced as early as fourth grade appears to be a powerful predictor of rates of high school and college graduation, as well as lifetime earnings” (McKinsey and Company, The Economic Impact of the Achievement Gap in America’s Schools, 2009).</a:t>
                      </a:r>
                      <a:endParaRPr lang="en-US" sz="1200" dirty="0">
                        <a:solidFill>
                          <a:srgbClr val="FF0000"/>
                        </a:solidFill>
                      </a:endParaRPr>
                    </a:p>
                  </a:txBody>
                  <a:tcPr/>
                </a:tc>
                <a:extLst>
                  <a:ext uri="{0D108BD9-81ED-4DB2-BD59-A6C34878D82A}">
                    <a16:rowId xmlns:a16="http://schemas.microsoft.com/office/drawing/2014/main" val="10002"/>
                  </a:ext>
                </a:extLst>
              </a:tr>
              <a:tr h="1423409">
                <a:tc>
                  <a:txBody>
                    <a:bodyPr/>
                    <a:lstStyle/>
                    <a:p>
                      <a:pPr algn="ctr"/>
                      <a:r>
                        <a:rPr lang="en-US" sz="1750" dirty="0"/>
                        <a:t>Implement STEAM enriched curriculum to drive interdisciplinary and project-based teaching and learning approaches.</a:t>
                      </a:r>
                    </a:p>
                  </a:txBody>
                  <a:tcPr/>
                </a:tc>
                <a:tc>
                  <a:txBody>
                    <a:bodyPr/>
                    <a:lstStyle/>
                    <a:p>
                      <a:pPr algn="ctr"/>
                      <a:r>
                        <a:rPr lang="en-US" sz="1200" b="0" i="0" kern="1200" dirty="0">
                          <a:solidFill>
                            <a:schemeClr val="dk1"/>
                          </a:solidFill>
                          <a:effectLst/>
                          <a:latin typeface="+mn-lt"/>
                          <a:ea typeface="+mn-ea"/>
                          <a:cs typeface="+mn-cs"/>
                        </a:rPr>
                        <a:t>Atlanta is bustling with economic opportunities and a growing job market. We aspire for our students to have the type of educational experiences and success at JLIA that will position them not only to graduate high school, but to go onto college and emerge with the qualifications needed to land the types of high-paying jobs that will be waiting for them in their community.</a:t>
                      </a:r>
                      <a:endParaRPr lang="en-US" sz="1200" dirty="0">
                        <a:solidFill>
                          <a:srgbClr val="FF0000"/>
                        </a:solidFill>
                      </a:endParaRPr>
                    </a:p>
                  </a:txBody>
                  <a:tcPr/>
                </a:tc>
                <a:extLst>
                  <a:ext uri="{0D108BD9-81ED-4DB2-BD59-A6C34878D82A}">
                    <a16:rowId xmlns:a16="http://schemas.microsoft.com/office/drawing/2014/main" val="10003"/>
                  </a:ext>
                </a:extLst>
              </a:tr>
              <a:tr h="985770">
                <a:tc>
                  <a:txBody>
                    <a:bodyPr/>
                    <a:lstStyle/>
                    <a:p>
                      <a:pPr algn="ctr"/>
                      <a:r>
                        <a:rPr lang="en-US" sz="1750" dirty="0"/>
                        <a:t>Prepare all students to have the essential life skills to be self-aware, collaborative, and accepting diversity.</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A majority of JLIA scholars are impacted by the social, emotional, behavioral, &amp; health determinants of poverty that keep them from thriving academically in school. </a:t>
                      </a:r>
                      <a:endParaRPr lang="en-US" sz="1400" u="none" strike="noStrike" cap="none" dirty="0"/>
                    </a:p>
                    <a:p>
                      <a:pPr algn="ctr"/>
                      <a:endParaRPr lang="en-US" sz="1750" dirty="0">
                        <a:solidFill>
                          <a:srgbClr val="FF0000"/>
                        </a:solidFill>
                      </a:endParaRPr>
                    </a:p>
                  </a:txBody>
                  <a:tcPr/>
                </a:tc>
                <a:extLst>
                  <a:ext uri="{0D108BD9-81ED-4DB2-BD59-A6C34878D82A}">
                    <a16:rowId xmlns:a16="http://schemas.microsoft.com/office/drawing/2014/main" val="2423666770"/>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10</a:t>
            </a:fld>
            <a:endParaRPr lang="en-US"/>
          </a:p>
        </p:txBody>
      </p:sp>
    </p:spTree>
    <p:extLst>
      <p:ext uri="{BB962C8B-B14F-4D97-AF65-F5344CB8AC3E}">
        <p14:creationId xmlns:p14="http://schemas.microsoft.com/office/powerpoint/2010/main" val="421235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466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612495794"/>
              </p:ext>
            </p:extLst>
          </p:nvPr>
        </p:nvGraphicFramePr>
        <p:xfrm>
          <a:off x="2086252" y="997201"/>
          <a:ext cx="8033108" cy="5615940"/>
        </p:xfrm>
        <a:graphic>
          <a:graphicData uri="http://schemas.openxmlformats.org/drawingml/2006/table">
            <a:tbl>
              <a:tblPr firstRow="1" bandRow="1">
                <a:tableStyleId>{5C22544A-7EE6-4342-B048-85BDC9FD1C3A}</a:tableStyleId>
              </a:tblPr>
              <a:tblGrid>
                <a:gridCol w="4009748">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48142">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470624">
                <a:tc>
                  <a:txBody>
                    <a:bodyPr/>
                    <a:lstStyle/>
                    <a:p>
                      <a:pPr algn="ctr"/>
                      <a:r>
                        <a:rPr lang="en-US" sz="2000" dirty="0"/>
                        <a:t>Prepare and develop knowledgeable staff focused on quality teaching.</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cap="none" noProof="0" dirty="0">
                          <a:latin typeface="Calibri"/>
                        </a:rPr>
                        <a:t>JLIA teachers need PD, coaching, and collaborative planning (PLC) support to equip them with the knowledge, skills, and mindsets necessary to ensure that every student has access to grade-appropriate assignments, strong instruction, deep engagement, and teachers with high expectations, every day, in every class—regardless of their race, ethnicity, or any other part of their identity. </a:t>
                      </a:r>
                      <a:endParaRPr lang="en-US" sz="1200" dirty="0"/>
                    </a:p>
                    <a:p>
                      <a:pPr algn="ctr"/>
                      <a:endParaRPr lang="en-US" sz="2000" dirty="0">
                        <a:solidFill>
                          <a:srgbClr val="FF0000"/>
                        </a:solidFill>
                      </a:endParaRPr>
                    </a:p>
                  </a:txBody>
                  <a:tcPr/>
                </a:tc>
                <a:extLst>
                  <a:ext uri="{0D108BD9-81ED-4DB2-BD59-A6C34878D82A}">
                    <a16:rowId xmlns:a16="http://schemas.microsoft.com/office/drawing/2014/main" val="10001"/>
                  </a:ext>
                </a:extLst>
              </a:tr>
              <a:tr h="1470624">
                <a:tc>
                  <a:txBody>
                    <a:bodyPr/>
                    <a:lstStyle/>
                    <a:p>
                      <a:pPr algn="ctr"/>
                      <a:r>
                        <a:rPr lang="en-US" sz="2000" dirty="0"/>
                        <a:t>Build teacher capacity in core content areas (ELA, Math, Science and Social Studies).</a:t>
                      </a:r>
                    </a:p>
                    <a:p>
                      <a:pPr algn="ctr"/>
                      <a:endParaRPr lang="en-US" sz="20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cap="none" noProof="0" dirty="0">
                          <a:latin typeface="Calibri"/>
                        </a:rPr>
                        <a:t>JLIA teachers need PD, coaching, and collaborative planning (PLC) support to equip them with the knowledge, skills, and mindsets necessary to ensure that every student has access to grade-appropriate assignments, strong instruction, deep engagement, and teachers with high expectations, every day, in every class—regardless of their race, ethnicity, or any other part of their identity. </a:t>
                      </a:r>
                      <a:endParaRPr lang="en-US" sz="1200" dirty="0"/>
                    </a:p>
                    <a:p>
                      <a:pPr algn="ctr"/>
                      <a:endParaRPr lang="en-US" sz="2000" dirty="0">
                        <a:solidFill>
                          <a:srgbClr val="FF0000"/>
                        </a:solidFill>
                      </a:endParaRPr>
                    </a:p>
                  </a:txBody>
                  <a:tcPr/>
                </a:tc>
                <a:extLst>
                  <a:ext uri="{0D108BD9-81ED-4DB2-BD59-A6C34878D82A}">
                    <a16:rowId xmlns:a16="http://schemas.microsoft.com/office/drawing/2014/main" val="10002"/>
                  </a:ext>
                </a:extLst>
              </a:tr>
              <a:tr h="1437200">
                <a:tc>
                  <a:txBody>
                    <a:bodyPr/>
                    <a:lstStyle/>
                    <a:p>
                      <a:pPr algn="ctr"/>
                      <a:r>
                        <a:rPr lang="en-US" sz="2000" dirty="0"/>
                        <a:t>Recommend high-quality staff for vacant positions.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cap="none" noProof="0" dirty="0">
                          <a:latin typeface="Calibri"/>
                        </a:rPr>
                        <a:t>JLIA teachers need PD, coaching, and collaborative planning (PLC) support to equip them with the knowledge, skills, and mindsets necessary to ensure that every student has access to grade-appropriate assignments, strong instruction, deep engagement, and teachers with high expectations, every day, in every class—regardless of their race, ethnicity, or any other part of their identity. </a:t>
                      </a:r>
                      <a:endParaRPr lang="en-US" sz="1200" dirty="0"/>
                    </a:p>
                    <a:p>
                      <a:pPr algn="ctr"/>
                      <a:endParaRPr lang="en-US" sz="1750" dirty="0"/>
                    </a:p>
                  </a:txBody>
                  <a:tcPr/>
                </a:tc>
                <a:extLst>
                  <a:ext uri="{0D108BD9-81ED-4DB2-BD59-A6C34878D82A}">
                    <a16:rowId xmlns:a16="http://schemas.microsoft.com/office/drawing/2014/main" val="3820674288"/>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11</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6403514"/>
              </p:ext>
            </p:extLst>
          </p:nvPr>
        </p:nvGraphicFramePr>
        <p:xfrm>
          <a:off x="2086252" y="997201"/>
          <a:ext cx="8033108" cy="5573202"/>
        </p:xfrm>
        <a:graphic>
          <a:graphicData uri="http://schemas.openxmlformats.org/drawingml/2006/table">
            <a:tbl>
              <a:tblPr firstRow="1" bandRow="1">
                <a:tableStyleId>{5C22544A-7EE6-4342-B048-85BDC9FD1C3A}</a:tableStyleId>
              </a:tblPr>
              <a:tblGrid>
                <a:gridCol w="4009748">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26761">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41995">
                <a:tc>
                  <a:txBody>
                    <a:bodyPr/>
                    <a:lstStyle/>
                    <a:p>
                      <a:pPr algn="ctr"/>
                      <a:r>
                        <a:rPr lang="en-US" sz="2000" dirty="0"/>
                        <a:t>Create a culture of high expectation for academic scholarship, civic responsibility and service for students, staff, and families.</a:t>
                      </a:r>
                    </a:p>
                  </a:txBody>
                  <a:tcPr/>
                </a:tc>
                <a:tc>
                  <a:txBody>
                    <a:bodyPr/>
                    <a:lstStyle/>
                    <a:p>
                      <a:pPr algn="ctr"/>
                      <a:r>
                        <a:rPr lang="en-US" sz="1350" b="0" i="0" kern="1200" dirty="0">
                          <a:solidFill>
                            <a:schemeClr val="dk1"/>
                          </a:solidFill>
                          <a:effectLst/>
                          <a:latin typeface="+mn-lt"/>
                          <a:ea typeface="+mn-ea"/>
                          <a:cs typeface="+mn-cs"/>
                        </a:rPr>
                        <a:t>In the classroom, we not only strive to close gaps, but to create a learning environment where students are positioned to thrive academically through daily exposure to rigorous and relevant content with practical, real-world applications.</a:t>
                      </a:r>
                      <a:endParaRPr lang="en-US" sz="2000" dirty="0">
                        <a:solidFill>
                          <a:srgbClr val="FF0000"/>
                        </a:solidFill>
                      </a:endParaRPr>
                    </a:p>
                  </a:txBody>
                  <a:tcPr/>
                </a:tc>
                <a:extLst>
                  <a:ext uri="{0D108BD9-81ED-4DB2-BD59-A6C34878D82A}">
                    <a16:rowId xmlns:a16="http://schemas.microsoft.com/office/drawing/2014/main" val="10001"/>
                  </a:ext>
                </a:extLst>
              </a:tr>
              <a:tr h="1362541">
                <a:tc>
                  <a:txBody>
                    <a:bodyPr/>
                    <a:lstStyle/>
                    <a:p>
                      <a:pPr algn="ctr"/>
                      <a:r>
                        <a:rPr lang="en-US" sz="2000" dirty="0"/>
                        <a:t>Ensure systems and resources are aligned to school priorities.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In the classroom, we not only strive to close gaps, but to create a learning environment where students are positioned to thrive academically through daily exposure to rigorous and relevant content with practical, real-world applications.</a:t>
                      </a:r>
                      <a:endParaRPr lang="en-US" sz="1200" dirty="0">
                        <a:solidFill>
                          <a:srgbClr val="FF0000"/>
                        </a:solidFill>
                      </a:endParaRPr>
                    </a:p>
                    <a:p>
                      <a:pPr algn="ctr"/>
                      <a:endParaRPr lang="en-US" sz="2000" dirty="0">
                        <a:solidFill>
                          <a:srgbClr val="FF0000"/>
                        </a:solidFill>
                      </a:endParaRPr>
                    </a:p>
                  </a:txBody>
                  <a:tcPr/>
                </a:tc>
                <a:extLst>
                  <a:ext uri="{0D108BD9-81ED-4DB2-BD59-A6C34878D82A}">
                    <a16:rowId xmlns:a16="http://schemas.microsoft.com/office/drawing/2014/main" val="10002"/>
                  </a:ext>
                </a:extLst>
              </a:tr>
              <a:tr h="1056617">
                <a:tc>
                  <a:txBody>
                    <a:bodyPr/>
                    <a:lstStyle/>
                    <a:p>
                      <a:pPr algn="ctr"/>
                      <a:r>
                        <a:rPr lang="en-US" sz="1750" dirty="0"/>
                        <a:t>Build systems and resources to support STEAM implementation.</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In the classroom, we not only strive to close gaps, but to create a learning environment where students are positioned to thrive academically through daily exposure to rigorous and relevant content with practical, real-world applications.</a:t>
                      </a:r>
                      <a:endParaRPr lang="en-US" sz="1200" dirty="0">
                        <a:solidFill>
                          <a:srgbClr val="FF0000"/>
                        </a:solidFill>
                      </a:endParaRPr>
                    </a:p>
                    <a:p>
                      <a:pPr algn="ctr"/>
                      <a:endParaRPr lang="en-US" sz="1750" dirty="0"/>
                    </a:p>
                  </a:txBody>
                  <a:tcPr/>
                </a:tc>
                <a:extLst>
                  <a:ext uri="{0D108BD9-81ED-4DB2-BD59-A6C34878D82A}">
                    <a16:rowId xmlns:a16="http://schemas.microsoft.com/office/drawing/2014/main" val="3820674288"/>
                  </a:ext>
                </a:extLst>
              </a:tr>
              <a:tr h="697841">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12</a:t>
            </a:fld>
            <a:endParaRPr lang="en-US">
              <a:solidFill>
                <a:srgbClr val="159839"/>
              </a:solidFill>
            </a:endParaRPr>
          </a:p>
        </p:txBody>
      </p:sp>
    </p:spTree>
    <p:extLst>
      <p:ext uri="{BB962C8B-B14F-4D97-AF65-F5344CB8AC3E}">
        <p14:creationId xmlns:p14="http://schemas.microsoft.com/office/powerpoint/2010/main" val="85246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14</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2593876995"/>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11" name="Picture 10">
            <a:extLst>
              <a:ext uri="{FF2B5EF4-FFF2-40B4-BE49-F238E27FC236}">
                <a16:creationId xmlns:a16="http://schemas.microsoft.com/office/drawing/2014/main" id="{1CDCBAF4-0E8A-E76F-4642-A2514B39D9B8}"/>
              </a:ext>
            </a:extLst>
          </p:cNvPr>
          <p:cNvPicPr>
            <a:picLocks noChangeAspect="1"/>
          </p:cNvPicPr>
          <p:nvPr/>
        </p:nvPicPr>
        <p:blipFill>
          <a:blip r:embed="rId3"/>
          <a:stretch>
            <a:fillRect/>
          </a:stretch>
        </p:blipFill>
        <p:spPr>
          <a:xfrm>
            <a:off x="2924175" y="4762"/>
            <a:ext cx="6343650" cy="6848475"/>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16</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2400" dirty="0">
              <a:solidFill>
                <a:sysClr val="windowText" lastClr="000000"/>
              </a:solidFill>
              <a:latin typeface="Calibri"/>
            </a:endParaRPr>
          </a:p>
        </p:txBody>
      </p:sp>
      <p:pic>
        <p:nvPicPr>
          <p:cNvPr id="7" name="Picture 6">
            <a:extLst>
              <a:ext uri="{FF2B5EF4-FFF2-40B4-BE49-F238E27FC236}">
                <a16:creationId xmlns:a16="http://schemas.microsoft.com/office/drawing/2014/main" id="{23A5AA43-1B6B-0B1D-F712-13DC72F747F8}"/>
              </a:ext>
            </a:extLst>
          </p:cNvPr>
          <p:cNvPicPr>
            <a:picLocks noChangeAspect="1"/>
          </p:cNvPicPr>
          <p:nvPr/>
        </p:nvPicPr>
        <p:blipFill>
          <a:blip r:embed="rId3"/>
          <a:stretch>
            <a:fillRect/>
          </a:stretch>
        </p:blipFill>
        <p:spPr>
          <a:xfrm>
            <a:off x="2905125" y="1524000"/>
            <a:ext cx="6381750" cy="3810000"/>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17</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234406" y="494900"/>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a:t>School FY24 CARES Allocation</a:t>
            </a:r>
            <a:endParaRPr lang="en-US">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a:p>
        </p:txBody>
      </p:sp>
      <p:sp>
        <p:nvSpPr>
          <p:cNvPr id="4" name="Rectangle 3">
            <a:extLst>
              <a:ext uri="{FF2B5EF4-FFF2-40B4-BE49-F238E27FC236}">
                <a16:creationId xmlns:a16="http://schemas.microsoft.com/office/drawing/2014/main" id="{7D99FA4B-262E-018C-32A7-09AFD7A83BBE}"/>
              </a:ext>
            </a:extLst>
          </p:cNvPr>
          <p:cNvSpPr/>
          <p:nvPr/>
        </p:nvSpPr>
        <p:spPr>
          <a:xfrm>
            <a:off x="6181725" y="1628775"/>
            <a:ext cx="24288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FCD39A2-1889-A59B-DE51-D8D0C963D2F0}"/>
              </a:ext>
            </a:extLst>
          </p:cNvPr>
          <p:cNvPicPr>
            <a:picLocks noChangeAspect="1"/>
          </p:cNvPicPr>
          <p:nvPr/>
        </p:nvPicPr>
        <p:blipFill>
          <a:blip r:embed="rId3"/>
          <a:stretch>
            <a:fillRect/>
          </a:stretch>
        </p:blipFill>
        <p:spPr>
          <a:xfrm>
            <a:off x="2778318" y="1265366"/>
            <a:ext cx="7077075" cy="1266825"/>
          </a:xfrm>
          <a:prstGeom prst="rect">
            <a:avLst/>
          </a:prstGeom>
        </p:spPr>
      </p:pic>
    </p:spTree>
    <p:extLst>
      <p:ext uri="{BB962C8B-B14F-4D97-AF65-F5344CB8AC3E}">
        <p14:creationId xmlns:p14="http://schemas.microsoft.com/office/powerpoint/2010/main" val="194108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1833970" y="347472"/>
            <a:ext cx="8003286" cy="768096"/>
          </a:xfrm>
        </p:spPr>
        <p:txBody>
          <a:bodyPr anchor="t">
            <a:normAutofit fontScale="90000"/>
          </a:bodyPr>
          <a:lstStyle/>
          <a:p>
            <a:r>
              <a:rPr lang="en-US" b="1" i="0"/>
              <a:t>CARES Allocations</a:t>
            </a:r>
            <a:br>
              <a:rPr lang="en-US" b="1" i="0"/>
            </a:br>
            <a:r>
              <a:rPr lang="en-US" sz="1800">
                <a:solidFill>
                  <a:schemeClr val="tx1"/>
                </a:solidFill>
              </a:rPr>
              <a:t>Other allowable CARES expenditures include:</a:t>
            </a:r>
            <a:br>
              <a:rPr lang="en-US" sz="1800">
                <a:solidFill>
                  <a:schemeClr val="tx1"/>
                </a:solidFill>
              </a:rPr>
            </a:br>
            <a:endParaRPr lang="en-US" sz="1800"/>
          </a:p>
        </p:txBody>
      </p:sp>
      <p:sp>
        <p:nvSpPr>
          <p:cNvPr id="9" name="Slide Number Placeholder 3">
            <a:extLst>
              <a:ext uri="{FF2B5EF4-FFF2-40B4-BE49-F238E27FC236}">
                <a16:creationId xmlns:a16="http://schemas.microsoft.com/office/drawing/2014/main" id="{8AD4D5F6-7A5C-8A53-BF03-B28AD80D6833}"/>
              </a:ext>
            </a:extLst>
          </p:cNvPr>
          <p:cNvSpPr>
            <a:spLocks noGrp="1"/>
          </p:cNvSpPr>
          <p:nvPr>
            <p:ph type="sldNum" sz="quarter" idx="12"/>
          </p:nvPr>
        </p:nvSpPr>
        <p:spPr>
          <a:xfrm>
            <a:off x="9733026" y="457200"/>
            <a:ext cx="740664" cy="274320"/>
          </a:xfrm>
        </p:spPr>
        <p:txBody>
          <a:bodyPr/>
          <a:lstStyle/>
          <a:p>
            <a:pPr>
              <a:spcAft>
                <a:spcPts val="600"/>
              </a:spcAft>
            </a:pPr>
            <a:fld id="{AEC10A0C-BB77-FD4A-8FA4-D4334D01E3A4}" type="slidenum">
              <a:rPr lang="en-US" smtClean="0"/>
              <a:pPr>
                <a:spcAft>
                  <a:spcPts val="600"/>
                </a:spcAft>
              </a:pPr>
              <a:t>18</a:t>
            </a:fld>
            <a:endParaRPr lang="en-US"/>
          </a:p>
        </p:txBody>
      </p:sp>
      <p:graphicFrame>
        <p:nvGraphicFramePr>
          <p:cNvPr id="5" name="Content Placeholder 2">
            <a:extLst>
              <a:ext uri="{FF2B5EF4-FFF2-40B4-BE49-F238E27FC236}">
                <a16:creationId xmlns:a16="http://schemas.microsoft.com/office/drawing/2014/main" id="{7A1F52A1-9E7F-8983-2361-F0E86B437333}"/>
              </a:ext>
            </a:extLst>
          </p:cNvPr>
          <p:cNvGraphicFramePr>
            <a:graphicFrameLocks noGrp="1"/>
          </p:cNvGraphicFramePr>
          <p:nvPr>
            <p:ph sz="half" idx="1"/>
            <p:extLst>
              <p:ext uri="{D42A27DB-BD31-4B8C-83A1-F6EECF244321}">
                <p14:modId xmlns:p14="http://schemas.microsoft.com/office/powerpoint/2010/main" val="35679456"/>
              </p:ext>
            </p:extLst>
          </p:nvPr>
        </p:nvGraphicFramePr>
        <p:xfrm>
          <a:off x="800100" y="962026"/>
          <a:ext cx="10591800"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90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fontScale="92500" lnSpcReduction="10000"/>
          </a:bodyPr>
          <a:lstStyle/>
          <a:p>
            <a:pPr marL="342900" indent="-342900">
              <a:buFont typeface="Arial" panose="020B0604020202020204" pitchFamily="34" charset="0"/>
              <a:buChar char="•"/>
            </a:pPr>
            <a:r>
              <a:rPr lang="en-US" sz="2600" b="1" dirty="0">
                <a:solidFill>
                  <a:schemeClr val="tx2">
                    <a:lumMod val="75000"/>
                  </a:schemeClr>
                </a:solidFill>
              </a:rPr>
              <a:t>January</a:t>
            </a:r>
          </a:p>
          <a:p>
            <a:pPr marL="800100" lvl="1" indent="-342900">
              <a:buFont typeface="Arial" panose="020B0604020202020204" pitchFamily="34" charset="0"/>
              <a:buChar char="•"/>
            </a:pPr>
            <a:r>
              <a:rPr lang="en-US" sz="2000" dirty="0">
                <a:solidFill>
                  <a:schemeClr val="bg2">
                    <a:lumMod val="25000"/>
                  </a:schemeClr>
                </a:solidFill>
              </a:rPr>
              <a:t>GO Team Budget Allocation Meeting (this meeting – January 31, 2023)</a:t>
            </a:r>
          </a:p>
          <a:p>
            <a:pPr marL="342900" indent="-342900">
              <a:buFont typeface="Arial" panose="020B0604020202020204" pitchFamily="34" charset="0"/>
              <a:buChar char="•"/>
            </a:pPr>
            <a:r>
              <a:rPr lang="en-US" sz="2600" b="1" dirty="0">
                <a:solidFill>
                  <a:schemeClr val="tx2">
                    <a:lumMod val="75000"/>
                  </a:schemeClr>
                </a:solidFill>
              </a:rPr>
              <a:t>February </a:t>
            </a:r>
          </a:p>
          <a:p>
            <a:pPr marL="800100" lvl="1" indent="-342900">
              <a:buFont typeface="Arial" panose="020B0604020202020204" pitchFamily="34" charset="0"/>
              <a:buChar char="•"/>
            </a:pPr>
            <a:r>
              <a:rPr lang="en-US" sz="2000" dirty="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dirty="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dirty="0">
                <a:solidFill>
                  <a:schemeClr val="bg2">
                    <a:lumMod val="25000"/>
                  </a:schemeClr>
                </a:solidFill>
              </a:rPr>
              <a:t>Program Manager discussions and approvals</a:t>
            </a:r>
          </a:p>
          <a:p>
            <a:pPr marL="800100" lvl="1" indent="-342900">
              <a:buFont typeface="Arial" panose="020B0604020202020204" pitchFamily="34" charset="0"/>
              <a:buChar char="•"/>
            </a:pPr>
            <a:r>
              <a:rPr lang="en-US" sz="2000" dirty="0">
                <a:solidFill>
                  <a:schemeClr val="bg2">
                    <a:lumMod val="25000"/>
                  </a:schemeClr>
                </a:solidFill>
              </a:rPr>
              <a:t>GO Team Feedback Meeting(s) </a:t>
            </a:r>
            <a:r>
              <a:rPr lang="en-US" sz="2000" b="1" dirty="0">
                <a:solidFill>
                  <a:schemeClr val="bg2">
                    <a:lumMod val="25000"/>
                  </a:schemeClr>
                </a:solidFill>
              </a:rPr>
              <a:t>before</a:t>
            </a:r>
            <a:r>
              <a:rPr lang="en-US" sz="2000" dirty="0">
                <a:solidFill>
                  <a:schemeClr val="bg2">
                    <a:lumMod val="25000"/>
                  </a:schemeClr>
                </a:solidFill>
              </a:rPr>
              <a:t> principal’s staffing conference </a:t>
            </a:r>
          </a:p>
          <a:p>
            <a:pPr marL="457200" lvl="1"/>
            <a:r>
              <a:rPr lang="en-US" sz="2000" dirty="0">
                <a:solidFill>
                  <a:schemeClr val="bg2">
                    <a:lumMod val="25000"/>
                  </a:schemeClr>
                </a:solidFill>
              </a:rPr>
              <a:t>	       (currently scheduled for February 13, 2023)</a:t>
            </a:r>
          </a:p>
          <a:p>
            <a:pPr marL="800100" lvl="1" indent="-342900">
              <a:buFont typeface="Arial" panose="020B0604020202020204" pitchFamily="34" charset="0"/>
              <a:buChar char="•"/>
            </a:pPr>
            <a:r>
              <a:rPr lang="en-US" sz="2000" dirty="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dirty="0">
                <a:solidFill>
                  <a:schemeClr val="tx2">
                    <a:lumMod val="75000"/>
                  </a:schemeClr>
                </a:solidFill>
              </a:rPr>
              <a:t>March</a:t>
            </a:r>
          </a:p>
          <a:p>
            <a:pPr marL="800100" lvl="1" indent="-342900">
              <a:buFont typeface="Arial" panose="020B0604020202020204" pitchFamily="34" charset="0"/>
              <a:buChar char="•"/>
            </a:pPr>
            <a:r>
              <a:rPr lang="en-US" sz="2000" dirty="0">
                <a:solidFill>
                  <a:schemeClr val="bg2">
                    <a:lumMod val="25000"/>
                  </a:schemeClr>
                </a:solidFill>
              </a:rPr>
              <a:t>Final GO Team Approval Meeting (AFTER your school’s Staffing Conference and BEFORE Friday, March 17</a:t>
            </a:r>
            <a:r>
              <a:rPr lang="en-US" sz="2000" baseline="30000" dirty="0">
                <a:solidFill>
                  <a:schemeClr val="bg2">
                    <a:lumMod val="25000"/>
                  </a:schemeClr>
                </a:solidFill>
              </a:rPr>
              <a:t>th</a:t>
            </a:r>
            <a:r>
              <a:rPr lang="en-US" sz="2000" dirty="0">
                <a:solidFill>
                  <a:schemeClr val="bg2">
                    <a:lumMod val="25000"/>
                  </a:schemeClr>
                </a:solidFill>
              </a:rPr>
              <a:t>) (currently scheduled for March 14, 2023)</a:t>
            </a:r>
          </a:p>
          <a:p>
            <a:endParaRPr lang="en-US" sz="1500" dirty="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19</a:t>
            </a:fld>
            <a:endParaRPr lang="en-US"/>
          </a:p>
        </p:txBody>
      </p:sp>
    </p:spTree>
    <p:extLst>
      <p:ext uri="{BB962C8B-B14F-4D97-AF65-F5344CB8AC3E}">
        <p14:creationId xmlns:p14="http://schemas.microsoft.com/office/powerpoint/2010/main" val="425774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pic>
        <p:nvPicPr>
          <p:cNvPr id="8" name="Content Placeholder 7">
            <a:extLst>
              <a:ext uri="{FF2B5EF4-FFF2-40B4-BE49-F238E27FC236}">
                <a16:creationId xmlns:a16="http://schemas.microsoft.com/office/drawing/2014/main" id="{538AAE7F-BDC3-6E8E-D8BF-F39745FCA7FD}"/>
              </a:ext>
            </a:extLst>
          </p:cNvPr>
          <p:cNvPicPr>
            <a:picLocks noGrp="1" noChangeAspect="1"/>
          </p:cNvPicPr>
          <p:nvPr>
            <p:ph sz="half" idx="1"/>
          </p:nvPr>
        </p:nvPicPr>
        <p:blipFill>
          <a:blip r:embed="rId2"/>
          <a:stretch>
            <a:fillRect/>
          </a:stretch>
        </p:blipFill>
        <p:spPr>
          <a:xfrm>
            <a:off x="3168300" y="541176"/>
            <a:ext cx="6564725" cy="5996150"/>
          </a:xfrm>
        </p:spPr>
      </p:pic>
    </p:spTree>
    <p:extLst>
      <p:ext uri="{BB962C8B-B14F-4D97-AF65-F5344CB8AC3E}">
        <p14:creationId xmlns:p14="http://schemas.microsoft.com/office/powerpoint/2010/main" val="3160854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dirty="0"/>
              <a:t>Announcements</a:t>
            </a:r>
          </a:p>
        </p:txBody>
      </p:sp>
      <p:sp>
        <p:nvSpPr>
          <p:cNvPr id="3" name="Subtitle 2"/>
          <p:cNvSpPr>
            <a:spLocks noGrp="1"/>
          </p:cNvSpPr>
          <p:nvPr>
            <p:ph type="body" idx="1"/>
          </p:nvPr>
        </p:nvSpPr>
        <p:spPr>
          <a:xfrm>
            <a:off x="347125" y="2351185"/>
            <a:ext cx="9258051" cy="2705846"/>
          </a:xfrm>
        </p:spPr>
        <p:txBody>
          <a:bodyPr>
            <a:normAutofit/>
          </a:bodyPr>
          <a:lstStyle/>
          <a:p>
            <a:r>
              <a:rPr lang="en-US" sz="2000" dirty="0">
                <a:solidFill>
                  <a:schemeClr val="tx1"/>
                </a:solidFill>
              </a:rPr>
              <a:t>Don’t forget to complete your budget training. </a:t>
            </a:r>
          </a:p>
          <a:p>
            <a:r>
              <a:rPr lang="en-US" sz="1500" dirty="0">
                <a:solidFill>
                  <a:schemeClr val="tx1"/>
                </a:solidFill>
              </a:rPr>
              <a:t>	All GO Team members must complete their training prior to the final action on the school’s budget. </a:t>
            </a:r>
          </a:p>
          <a:p>
            <a:r>
              <a:rPr lang="en-US" sz="1500" dirty="0">
                <a:solidFill>
                  <a:schemeClr val="tx1"/>
                </a:solidFill>
              </a:rPr>
              <a:t>	The video only takes 5 minutes and is located in </a:t>
            </a:r>
            <a:r>
              <a:rPr lang="en-US" sz="1500" dirty="0" err="1">
                <a:solidFill>
                  <a:schemeClr val="tx1"/>
                </a:solidFill>
              </a:rPr>
              <a:t>ELiS</a:t>
            </a:r>
            <a:r>
              <a:rPr lang="en-US" sz="1500" dirty="0">
                <a:solidFill>
                  <a:schemeClr val="tx1"/>
                </a:solidFill>
              </a:rPr>
              <a:t>.</a:t>
            </a:r>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20</a:t>
            </a:fld>
            <a:endParaRPr lang="en-US"/>
          </a:p>
        </p:txBody>
      </p:sp>
    </p:spTree>
    <p:extLst>
      <p:ext uri="{BB962C8B-B14F-4D97-AF65-F5344CB8AC3E}">
        <p14:creationId xmlns:p14="http://schemas.microsoft.com/office/powerpoint/2010/main" val="164793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21</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dirty="0">
                <a:solidFill>
                  <a:schemeClr val="bg1"/>
                </a:solidFill>
                <a:latin typeface="Berlin Sans FB Demi" panose="020E0802020502020306" pitchFamily="34" charset="0"/>
              </a:rPr>
              <a:t>OUR SCHOOL STRATEGIC PLAN…</a:t>
            </a:r>
          </a:p>
          <a:p>
            <a:pPr algn="ctr"/>
            <a:endParaRPr lang="en-US" sz="1600" b="1" dirty="0">
              <a:solidFill>
                <a:schemeClr val="bg1"/>
              </a:solidFill>
              <a:latin typeface="Berlin Sans FB Demi" panose="020E0802020502020306" pitchFamily="34" charset="0"/>
            </a:endParaRPr>
          </a:p>
          <a:p>
            <a:pPr algn="ctr"/>
            <a:r>
              <a:rPr lang="en-US" sz="1600" b="1" dirty="0">
                <a:solidFill>
                  <a:schemeClr val="bg1"/>
                </a:solidFill>
              </a:rPr>
              <a:t>is our roadmap.</a:t>
            </a:r>
          </a:p>
          <a:p>
            <a:pPr algn="ctr"/>
            <a:r>
              <a:rPr lang="en-US" sz="1600" b="1" dirty="0">
                <a:solidFill>
                  <a:schemeClr val="bg1"/>
                </a:solidFill>
              </a:rPr>
              <a:t>It is our direction, our priorities, our vision, our present, our future. </a:t>
            </a:r>
          </a:p>
          <a:p>
            <a:pPr algn="ctr"/>
            <a:endParaRPr lang="en-US" sz="1600" b="1" dirty="0">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4</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2648817002"/>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‘24 GO Team Budget Process</a:t>
            </a:r>
          </a:p>
        </p:txBody>
      </p:sp>
    </p:spTree>
    <p:extLst>
      <p:ext uri="{BB962C8B-B14F-4D97-AF65-F5344CB8AC3E}">
        <p14:creationId xmlns:p14="http://schemas.microsoft.com/office/powerpoint/2010/main" val="333607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FY24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7</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905719"/>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097465" y="1112"/>
            <a:ext cx="6663009" cy="954107"/>
          </a:xfrm>
          <a:prstGeom prst="rect">
            <a:avLst/>
          </a:prstGeom>
          <a:noFill/>
        </p:spPr>
        <p:txBody>
          <a:bodyPr wrap="square" rtlCol="0">
            <a:spAutoFit/>
          </a:bodyPr>
          <a:lstStyle/>
          <a:p>
            <a:pPr algn="ctr"/>
            <a:r>
              <a:rPr lang="en-US" sz="2800" b="1" i="1" dirty="0">
                <a:latin typeface="+mj-lt"/>
              </a:rPr>
              <a:t>John Lewis Invictus Academy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8</a:t>
            </a:fld>
            <a:endParaRPr lang="en-US"/>
          </a:p>
        </p:txBody>
      </p:sp>
      <p:pic>
        <p:nvPicPr>
          <p:cNvPr id="9" name="Picture 8">
            <a:extLst>
              <a:ext uri="{FF2B5EF4-FFF2-40B4-BE49-F238E27FC236}">
                <a16:creationId xmlns:a16="http://schemas.microsoft.com/office/drawing/2014/main" id="{27131566-E1C9-A50A-E373-3609AE890D96}"/>
              </a:ext>
            </a:extLst>
          </p:cNvPr>
          <p:cNvPicPr>
            <a:picLocks noChangeAspect="1"/>
          </p:cNvPicPr>
          <p:nvPr/>
        </p:nvPicPr>
        <p:blipFill>
          <a:blip r:embed="rId4"/>
          <a:stretch>
            <a:fillRect/>
          </a:stretch>
        </p:blipFill>
        <p:spPr>
          <a:xfrm>
            <a:off x="1745550" y="1010883"/>
            <a:ext cx="10187370" cy="5732817"/>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009816" y="261258"/>
            <a:ext cx="7013050" cy="1929137"/>
          </a:xfrm>
          <a:prstGeom prst="rect">
            <a:avLst/>
          </a:prstGeom>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i="1" dirty="0"/>
              <a:t>John Lewis Invictus Academy </a:t>
            </a:r>
          </a:p>
          <a:p>
            <a:pPr algn="ctr" defTabSz="685800">
              <a:defRPr/>
            </a:pPr>
            <a:endParaRPr lang="en-US" sz="4800" i="1" dirty="0"/>
          </a:p>
          <a:p>
            <a:pPr algn="ctr" defTabSz="685800">
              <a:defRPr/>
            </a:pP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3" name="TextBox 2">
            <a:extLst>
              <a:ext uri="{FF2B5EF4-FFF2-40B4-BE49-F238E27FC236}">
                <a16:creationId xmlns:a16="http://schemas.microsoft.com/office/drawing/2014/main" id="{4952E0AB-8808-4E3B-A7F0-F54619698A17}"/>
              </a:ext>
            </a:extLst>
          </p:cNvPr>
          <p:cNvSpPr txBox="1"/>
          <p:nvPr/>
        </p:nvSpPr>
        <p:spPr>
          <a:xfrm>
            <a:off x="2397074" y="2326957"/>
            <a:ext cx="5251515" cy="3322641"/>
          </a:xfrm>
          <a:prstGeom prst="rect">
            <a:avLst/>
          </a:prstGeom>
          <a:noFill/>
        </p:spPr>
        <p:txBody>
          <a:bodyPr wrap="square" rtlCol="0">
            <a:spAutoFit/>
          </a:bodyPr>
          <a:lstStyle/>
          <a:p>
            <a:pPr marL="257175" indent="-257175" defTabSz="685800">
              <a:lnSpc>
                <a:spcPct val="150000"/>
              </a:lnSpc>
              <a:buFont typeface="+mj-lt"/>
              <a:buAutoNum type="arabicPeriod"/>
              <a:defRPr/>
            </a:pPr>
            <a:r>
              <a:rPr lang="en-US" sz="3600" dirty="0">
                <a:solidFill>
                  <a:prstClr val="black"/>
                </a:solidFill>
                <a:latin typeface="Tenorite"/>
              </a:rPr>
              <a:t>Academic Programs</a:t>
            </a:r>
          </a:p>
          <a:p>
            <a:pPr marL="257175" indent="-257175" defTabSz="685800">
              <a:lnSpc>
                <a:spcPct val="150000"/>
              </a:lnSpc>
              <a:buFont typeface="+mj-lt"/>
              <a:buAutoNum type="arabicPeriod"/>
              <a:defRPr/>
            </a:pPr>
            <a:r>
              <a:rPr lang="en-US" sz="3600" dirty="0">
                <a:solidFill>
                  <a:prstClr val="black"/>
                </a:solidFill>
                <a:latin typeface="Tenorite"/>
              </a:rPr>
              <a:t>Talent Management</a:t>
            </a:r>
          </a:p>
          <a:p>
            <a:pPr marL="257175" indent="-257175" defTabSz="685800">
              <a:lnSpc>
                <a:spcPct val="150000"/>
              </a:lnSpc>
              <a:buFont typeface="+mj-lt"/>
              <a:buAutoNum type="arabicPeriod"/>
              <a:defRPr/>
            </a:pPr>
            <a:r>
              <a:rPr lang="en-US" sz="3600" dirty="0">
                <a:solidFill>
                  <a:prstClr val="black"/>
                </a:solidFill>
                <a:latin typeface="Tenorite"/>
              </a:rPr>
              <a:t>Culture</a:t>
            </a:r>
          </a:p>
          <a:p>
            <a:pPr marL="257175" indent="-257175" defTabSz="685800">
              <a:lnSpc>
                <a:spcPct val="150000"/>
              </a:lnSpc>
              <a:buFont typeface="+mj-lt"/>
              <a:buAutoNum type="arabicPeriod"/>
              <a:defRPr/>
            </a:pPr>
            <a:r>
              <a:rPr lang="en-US" sz="3600" dirty="0">
                <a:solidFill>
                  <a:prstClr val="black"/>
                </a:solidFill>
                <a:latin typeface="Tenorite"/>
              </a:rPr>
              <a:t>Systems and Resources </a:t>
            </a:r>
          </a:p>
        </p:txBody>
      </p:sp>
      <p:sp>
        <p:nvSpPr>
          <p:cNvPr id="4" name="Arrow: Down 3">
            <a:extLst>
              <a:ext uri="{FF2B5EF4-FFF2-40B4-BE49-F238E27FC236}">
                <a16:creationId xmlns:a16="http://schemas.microsoft.com/office/drawing/2014/main" id="{6A78CE96-E5BA-EF3A-7B27-C48C2EC93A32}"/>
              </a:ext>
            </a:extLst>
          </p:cNvPr>
          <p:cNvSpPr/>
          <p:nvPr/>
        </p:nvSpPr>
        <p:spPr>
          <a:xfrm>
            <a:off x="1794936" y="2831982"/>
            <a:ext cx="377190" cy="2620130"/>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dirty="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6888</TotalTime>
  <Words>2454</Words>
  <Application>Microsoft Office PowerPoint</Application>
  <PresentationFormat>Widescreen</PresentationFormat>
  <Paragraphs>223</Paragraphs>
  <Slides>21</Slides>
  <Notes>16</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21</vt:i4>
      </vt:variant>
    </vt:vector>
  </HeadingPairs>
  <TitlesOfParts>
    <vt:vector size="41" baseType="lpstr">
      <vt:lpstr>Arial</vt:lpstr>
      <vt:lpstr>Arial Black</vt:lpstr>
      <vt:lpstr>Berlin Sans FB Demi</vt:lpstr>
      <vt:lpstr>Calibri</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PowerPoint Presentation</vt:lpstr>
      <vt:lpstr>Norms</vt:lpstr>
      <vt:lpstr>GO Team Budget Development Process</vt:lpstr>
      <vt:lpstr>PowerPoint Presentation</vt:lpstr>
      <vt:lpstr>Budget Allocation Meeting</vt:lpstr>
      <vt:lpstr>FY24 Budget Development Process</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CARES Allocations Other allowable CARES expenditures include: </vt:lpstr>
      <vt:lpstr>What’s Next?</vt:lpstr>
      <vt:lpstr>Announcements</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Kirkpatrick, Bresiea</cp:lastModifiedBy>
  <cp:revision>6</cp:revision>
  <cp:lastPrinted>2020-01-13T18:18:48Z</cp:lastPrinted>
  <dcterms:created xsi:type="dcterms:W3CDTF">2014-12-15T21:46:52Z</dcterms:created>
  <dcterms:modified xsi:type="dcterms:W3CDTF">2023-02-01T17:00:20Z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